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319" r:id="rId2"/>
    <p:sldId id="320" r:id="rId3"/>
    <p:sldId id="321" r:id="rId4"/>
    <p:sldId id="323" r:id="rId5"/>
    <p:sldId id="328" r:id="rId6"/>
    <p:sldId id="324" r:id="rId7"/>
    <p:sldId id="325" r:id="rId8"/>
    <p:sldId id="326" r:id="rId9"/>
    <p:sldId id="327" r:id="rId10"/>
    <p:sldId id="322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7" autoAdjust="0"/>
    <p:restoredTop sz="94670"/>
  </p:normalViewPr>
  <p:slideViewPr>
    <p:cSldViewPr>
      <p:cViewPr>
        <p:scale>
          <a:sx n="155" d="100"/>
          <a:sy n="155" d="100"/>
        </p:scale>
        <p:origin x="1472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FB91E-5FF3-4FED-83F9-D2F00F7587EF}" type="datetimeFigureOut">
              <a:rPr lang="en-US" smtClean="0"/>
              <a:t>1/29/18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57670-0C67-428D-9DA4-CA51188D6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8871A-CE55-9649-9FA0-C0F3820BF6F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82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Benzil</a:t>
            </a:r>
            <a:r>
              <a:rPr lang="en-US" dirty="0"/>
              <a:t> – IPTS-15526</a:t>
            </a:r>
          </a:p>
          <a:p>
            <a:r>
              <a:rPr lang="en-US" dirty="0"/>
              <a:t>DTO</a:t>
            </a:r>
            <a:r>
              <a:rPr lang="en-US" baseline="0" dirty="0"/>
              <a:t> – Dy2Ti2O7 spin ice – IPTS-18149</a:t>
            </a:r>
          </a:p>
          <a:p>
            <a:r>
              <a:rPr lang="en-US" baseline="0" dirty="0"/>
              <a:t>PWN – </a:t>
            </a:r>
            <a:r>
              <a:rPr lang="en-US" baseline="0" dirty="0" err="1"/>
              <a:t>PbMg</a:t>
            </a:r>
            <a:r>
              <a:rPr lang="en-US" baseline="0" dirty="0"/>
              <a:t>(1/3)</a:t>
            </a:r>
            <a:r>
              <a:rPr lang="en-US" baseline="0" dirty="0" err="1"/>
              <a:t>Nb</a:t>
            </a:r>
            <a:r>
              <a:rPr lang="en-US" baseline="0" dirty="0"/>
              <a:t>(2/3)O3 </a:t>
            </a:r>
            <a:r>
              <a:rPr lang="en-US" baseline="0"/>
              <a:t>ferroelectric perovskite – IPTS-16617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FAD2AE-4BF3-4081-8FCA-24A9BA6D57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9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Bottom left plot is from</a:t>
            </a:r>
            <a:r>
              <a:rPr lang="en-US" baseline="0" dirty="0" smtClean="0"/>
              <a:t> ARCS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57670-0C67-428D-9DA4-CA51188D6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0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199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2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A61D087-AEFB-4026-92AC-94E24ECF28CF}" type="datetimeFigureOut">
              <a:rPr lang="en-US" smtClean="0"/>
              <a:t>1/29/18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4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56"/>
          <p:cNvSpPr txBox="1">
            <a:spLocks noChangeArrowheads="1"/>
          </p:cNvSpPr>
          <p:nvPr userDrawn="1"/>
        </p:nvSpPr>
        <p:spPr>
          <a:xfrm>
            <a:off x="216123" y="6477000"/>
            <a:ext cx="3746277" cy="152400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Mantid</a:t>
            </a:r>
            <a:r>
              <a:rPr lang="en-US" sz="10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User Meeting January 29 - 30, 2018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7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DeltaPDF3D-v1.html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445922" cy="880369"/>
          </a:xfrm>
        </p:spPr>
        <p:txBody>
          <a:bodyPr/>
          <a:lstStyle/>
          <a:p>
            <a:r>
              <a:rPr lang="en-US" dirty="0" smtClean="0"/>
              <a:t>ORNL Neutron Sciences Update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28600" y="2514600"/>
            <a:ext cx="5029200" cy="181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2"/>
            <a:ext cx="4141122" cy="1438997"/>
          </a:xfrm>
        </p:spPr>
        <p:txBody>
          <a:bodyPr/>
          <a:lstStyle/>
          <a:p>
            <a:r>
              <a:rPr lang="en-US" dirty="0" smtClean="0"/>
              <a:t>Garrett E. Granroth</a:t>
            </a:r>
          </a:p>
          <a:p>
            <a:r>
              <a:rPr lang="en-US" sz="1400" i="1" dirty="0" smtClean="0"/>
              <a:t>Neutron Data Science Group Lead</a:t>
            </a:r>
          </a:p>
          <a:p>
            <a:r>
              <a:rPr lang="en-US" sz="1400" i="1" dirty="0" smtClean="0"/>
              <a:t>Neutron Scattering Division</a:t>
            </a:r>
          </a:p>
          <a:p>
            <a:endParaRPr lang="en-US" sz="1400" i="1" dirty="0" smtClean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dirty="0" smtClean="0"/>
              <a:t>HYSPEC Auto reduction to data slices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4244123" cy="5257800"/>
          </a:xfrm>
        </p:spPr>
        <p:txBody>
          <a:bodyPr>
            <a:normAutofit/>
          </a:bodyPr>
          <a:lstStyle/>
          <a:p>
            <a:pPr marL="285750" indent="-285750"/>
            <a:r>
              <a:rPr lang="en-US" dirty="0" smtClean="0"/>
              <a:t>Uses multiples runs</a:t>
            </a:r>
          </a:p>
          <a:p>
            <a:pPr marL="285750" indent="-285750"/>
            <a:r>
              <a:rPr lang="en-US" dirty="0" smtClean="0"/>
              <a:t>For single crystal data</a:t>
            </a:r>
          </a:p>
          <a:p>
            <a:pPr marL="285750" indent="-285750"/>
            <a:r>
              <a:rPr lang="en-US" dirty="0" smtClean="0"/>
              <a:t>Uses </a:t>
            </a:r>
            <a:r>
              <a:rPr lang="en-US" dirty="0" err="1" smtClean="0"/>
              <a:t>Mantid</a:t>
            </a:r>
            <a:r>
              <a:rPr lang="en-US" dirty="0" smtClean="0"/>
              <a:t> </a:t>
            </a:r>
            <a:r>
              <a:rPr lang="en-US" dirty="0" err="1" smtClean="0"/>
              <a:t>mutidimensional</a:t>
            </a:r>
            <a:r>
              <a:rPr lang="en-US" dirty="0" smtClean="0"/>
              <a:t> arrays and full normalization</a:t>
            </a:r>
          </a:p>
          <a:p>
            <a:pPr marL="285750" indent="-285750"/>
            <a:r>
              <a:rPr lang="en-US" dirty="0" smtClean="0"/>
              <a:t>Viewed in </a:t>
            </a:r>
            <a:r>
              <a:rPr lang="en-US" dirty="0" err="1" smtClean="0"/>
              <a:t>monitor.sns.gov</a:t>
            </a:r>
            <a:endParaRPr lang="en-US" dirty="0" smtClean="0"/>
          </a:p>
          <a:p>
            <a:pPr marL="285750" indent="-285750"/>
            <a:r>
              <a:rPr lang="en-US" dirty="0" smtClean="0"/>
              <a:t>Expanding to other Direct Geometry Spectrometers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4894"/>
            <a:ext cx="2037344" cy="53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06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Inner reflector plug change out at SNS</a:t>
            </a:r>
          </a:p>
          <a:p>
            <a:r>
              <a:rPr lang="en-US" dirty="0" smtClean="0"/>
              <a:t>SNS Target Bubble Injection</a:t>
            </a:r>
          </a:p>
          <a:p>
            <a:r>
              <a:rPr lang="en-US" dirty="0" smtClean="0"/>
              <a:t>Major Upgrade for POWGEN </a:t>
            </a:r>
          </a:p>
          <a:p>
            <a:r>
              <a:rPr lang="en-US" dirty="0" smtClean="0"/>
              <a:t>New detector on WAND at HFIR</a:t>
            </a:r>
          </a:p>
          <a:p>
            <a:r>
              <a:rPr lang="en-US" dirty="0" smtClean="0"/>
              <a:t>File system replacement</a:t>
            </a:r>
          </a:p>
          <a:p>
            <a:r>
              <a:rPr lang="en-US" dirty="0" err="1" smtClean="0"/>
              <a:t>PyVdrive</a:t>
            </a:r>
            <a:endParaRPr lang="en-US" dirty="0" smtClean="0"/>
          </a:p>
          <a:p>
            <a:r>
              <a:rPr lang="en-US" dirty="0"/>
              <a:t>3D-</a:t>
            </a:r>
            <a:r>
              <a:rPr lang="el-GR" dirty="0"/>
              <a:t>Δ</a:t>
            </a:r>
            <a:r>
              <a:rPr lang="en-US" dirty="0"/>
              <a:t>PDF </a:t>
            </a:r>
            <a:endParaRPr lang="en-US" dirty="0" smtClean="0"/>
          </a:p>
          <a:p>
            <a:r>
              <a:rPr lang="en-US" dirty="0" smtClean="0"/>
              <a:t>Automated normalization and Slicing on </a:t>
            </a:r>
            <a:r>
              <a:rPr lang="en-US" dirty="0" err="1" smtClean="0"/>
              <a:t>HySpec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1939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847" y="300344"/>
            <a:ext cx="7895705" cy="798680"/>
          </a:xfrm>
        </p:spPr>
        <p:txBody>
          <a:bodyPr/>
          <a:lstStyle/>
          <a:p>
            <a:r>
              <a:rPr lang="en-US" sz="1800" dirty="0"/>
              <a:t>The ~32-ton Inner Reflector Plug (IRP) shields, reflects, and moderates the neutrons created in the mercury target, and channels them to the beam lines </a:t>
            </a:r>
          </a:p>
        </p:txBody>
      </p:sp>
      <p:pic>
        <p:nvPicPr>
          <p:cNvPr id="4" name="Picture 3" descr="Full_Monolith_5_02_big-0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971" y="1636962"/>
            <a:ext cx="4092854" cy="312012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994754" y="2783267"/>
            <a:ext cx="261755" cy="99286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9" tIns="34299" rIns="34299" bIns="3429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350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8" idx="0"/>
          </p:cNvCxnSpPr>
          <p:nvPr/>
        </p:nvCxnSpPr>
        <p:spPr>
          <a:xfrm flipH="1" flipV="1">
            <a:off x="2125633" y="3776132"/>
            <a:ext cx="29764" cy="105649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9823" y="4832628"/>
            <a:ext cx="2651147" cy="674031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050" dirty="0"/>
              <a:t>The IRP is installed in the Core Vessel and Outer Reflector Plug (ORP) assembly. The top of the core vessel is accessible from the Bldg. 8700 High Bay.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24" y="937021"/>
            <a:ext cx="1107892" cy="1477190"/>
          </a:xfrm>
          <a:prstGeom prst="rect">
            <a:avLst/>
          </a:prstGeom>
        </p:spPr>
      </p:pic>
      <p:pic>
        <p:nvPicPr>
          <p:cNvPr id="10" name="Picture 2" descr="\\NScD\Groups\NSSD\XFD\Target\1_6_Photos_old_target_folder\163_ReflectorPlugs\IRP\IRP lift 3-13-06 753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6310" y="2587322"/>
            <a:ext cx="1009151" cy="134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\\nscd\Users\mcmanamy\misc pics\IRP lift 3-13-06 752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34" y="2486680"/>
            <a:ext cx="1058981" cy="141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1789" y="4492344"/>
            <a:ext cx="1709767" cy="12823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56395" y="4038352"/>
            <a:ext cx="1380984" cy="2086725"/>
          </a:xfrm>
          <a:prstGeom prst="rect">
            <a:avLst/>
          </a:prstGeom>
          <a:noFill/>
          <a:ln w="254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900" dirty="0"/>
              <a:t>Insertion of the current IRP (twice) during SNS construction (above), and the new IRP undergoing receipt metrology inspection prior to testing in the Mock Up Test Stand (right)</a:t>
            </a:r>
          </a:p>
          <a:p>
            <a:pPr algn="ctr">
              <a:lnSpc>
                <a:spcPct val="90000"/>
              </a:lnSpc>
            </a:pPr>
            <a:endParaRPr lang="en-US" sz="900" dirty="0"/>
          </a:p>
          <a:p>
            <a:pPr algn="ctr">
              <a:lnSpc>
                <a:spcPct val="90000"/>
              </a:lnSpc>
            </a:pPr>
            <a:r>
              <a:rPr lang="en-US" sz="900" dirty="0"/>
              <a:t>Proximity of workers shown in the installation pictures will not be possible for the planned replacement work.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89524" y="2124633"/>
            <a:ext cx="1514215" cy="3291080"/>
            <a:chOff x="2826823" y="825207"/>
            <a:chExt cx="3052521" cy="587945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7"/>
            <a:srcRect t="1080"/>
            <a:stretch/>
          </p:blipFill>
          <p:spPr>
            <a:xfrm>
              <a:off x="2985690" y="825207"/>
              <a:ext cx="2893654" cy="58794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26823" y="5152872"/>
              <a:ext cx="824767" cy="4989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50" b="1" dirty="0"/>
                <a:t>Bulk shielding</a:t>
              </a:r>
            </a:p>
          </p:txBody>
        </p:sp>
        <p:cxnSp>
          <p:nvCxnSpPr>
            <p:cNvPr id="18" name="Straight Arrow Connector 17"/>
            <p:cNvCxnSpPr>
              <a:cxnSpLocks/>
            </p:cNvCxnSpPr>
            <p:nvPr/>
          </p:nvCxnSpPr>
          <p:spPr>
            <a:xfrm>
              <a:off x="3343437" y="5484303"/>
              <a:ext cx="85564" cy="354668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29201" y="2899840"/>
              <a:ext cx="650284" cy="4989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50" b="1" dirty="0"/>
                <a:t>Core Vessel</a:t>
              </a:r>
            </a:p>
          </p:txBody>
        </p:sp>
        <p:cxnSp>
          <p:nvCxnSpPr>
            <p:cNvPr id="20" name="Straight Arrow Connector 19"/>
            <p:cNvCxnSpPr>
              <a:cxnSpLocks/>
            </p:cNvCxnSpPr>
            <p:nvPr/>
          </p:nvCxnSpPr>
          <p:spPr>
            <a:xfrm flipH="1">
              <a:off x="4953001" y="3231271"/>
              <a:ext cx="401343" cy="54971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2826825" y="2850968"/>
              <a:ext cx="852089" cy="4989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50" b="1" dirty="0"/>
                <a:t>Outer Reflector Plug</a:t>
              </a:r>
            </a:p>
          </p:txBody>
        </p:sp>
        <p:cxnSp>
          <p:nvCxnSpPr>
            <p:cNvPr id="22" name="Straight Arrow Connector 21"/>
            <p:cNvCxnSpPr>
              <a:cxnSpLocks/>
            </p:cNvCxnSpPr>
            <p:nvPr/>
          </p:nvCxnSpPr>
          <p:spPr>
            <a:xfrm>
              <a:off x="3678914" y="3078020"/>
              <a:ext cx="207287" cy="540987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886202" y="1143001"/>
              <a:ext cx="852089" cy="4989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450" b="1" dirty="0"/>
                <a:t>Inner Reflector Plug</a:t>
              </a:r>
            </a:p>
          </p:txBody>
        </p:sp>
        <p:cxnSp>
          <p:nvCxnSpPr>
            <p:cNvPr id="24" name="Straight Arrow Connector 23"/>
            <p:cNvCxnSpPr>
              <a:cxnSpLocks/>
            </p:cNvCxnSpPr>
            <p:nvPr/>
          </p:nvCxnSpPr>
          <p:spPr>
            <a:xfrm>
              <a:off x="4343400" y="1604928"/>
              <a:ext cx="0" cy="1143665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750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Gas Injection Reduces target strain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BC1B14B-6BAE-4CD8-98F1-BA9C47D89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6" t="4093" r="13885" b="15996"/>
          <a:stretch/>
        </p:blipFill>
        <p:spPr>
          <a:xfrm>
            <a:off x="309322" y="3429000"/>
            <a:ext cx="4207927" cy="2934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826398"/>
            <a:ext cx="3336178" cy="220980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B962C82A-7E3E-4024-9167-F265DC83EA52}"/>
              </a:ext>
            </a:extLst>
          </p:cNvPr>
          <p:cNvSpPr txBox="1">
            <a:spLocks/>
          </p:cNvSpPr>
          <p:nvPr/>
        </p:nvSpPr>
        <p:spPr bwMode="auto">
          <a:xfrm>
            <a:off x="202910" y="662548"/>
            <a:ext cx="8561833" cy="289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Gas injection into liquid Hg reduces strain</a:t>
            </a:r>
          </a:p>
          <a:p>
            <a:r>
              <a:rPr lang="en-US" dirty="0" smtClean="0"/>
              <a:t>Reduced strain means less </a:t>
            </a:r>
            <a:r>
              <a:rPr lang="en-US" dirty="0" smtClean="0"/>
              <a:t>pitting and fatigue</a:t>
            </a:r>
            <a:endParaRPr lang="en-US" dirty="0" smtClean="0"/>
          </a:p>
          <a:p>
            <a:r>
              <a:rPr lang="en-US" dirty="0" smtClean="0"/>
              <a:t>Less </a:t>
            </a:r>
            <a:r>
              <a:rPr lang="en-US" dirty="0" smtClean="0"/>
              <a:t>pitting and fatigue </a:t>
            </a:r>
            <a:r>
              <a:rPr lang="en-US" dirty="0" smtClean="0"/>
              <a:t>means longer lifetime at higher powers.</a:t>
            </a:r>
          </a:p>
          <a:p>
            <a:r>
              <a:rPr lang="en-US" dirty="0" smtClean="0"/>
              <a:t>Path to 1.4 </a:t>
            </a:r>
            <a:r>
              <a:rPr lang="en-US" dirty="0" smtClean="0"/>
              <a:t>MW and then on to 2 MW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0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079"/>
            <a:ext cx="8229600" cy="887321"/>
          </a:xfrm>
        </p:spPr>
        <p:txBody>
          <a:bodyPr>
            <a:normAutofit/>
          </a:bodyPr>
          <a:lstStyle/>
          <a:p>
            <a:r>
              <a:rPr lang="en-US" b="1" dirty="0" smtClean="0"/>
              <a:t>Powgen Upgrade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77820" y="2444133"/>
            <a:ext cx="7848600" cy="38100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Expected increase in throughput ~1.5 (~30% additional detector coverage) + 1.2MW operation</a:t>
            </a:r>
          </a:p>
          <a:p>
            <a:r>
              <a:rPr lang="en-US" dirty="0" smtClean="0"/>
              <a:t>Possible to measure smaller sample (more difficult experiments).  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1800" b="1" dirty="0" smtClean="0">
                <a:solidFill>
                  <a:srgbClr val="FF0000"/>
                </a:solidFill>
              </a:rPr>
              <a:t>Figure shows a Rietveld refinement of 300mg sample in a deuterated solvent and quartz ampule inside a V can.  The data collection time ~ 1 hour.  The goal of the project is to follow synthesis of new phases.</a:t>
            </a:r>
            <a:endParaRPr lang="en-US" sz="1800" b="1" dirty="0">
              <a:solidFill>
                <a:srgbClr val="FF000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2926079" cy="164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579120"/>
            <a:ext cx="4169661" cy="164592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240" y="3681141"/>
            <a:ext cx="5486400" cy="133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0601" y="3915474"/>
            <a:ext cx="1828800" cy="86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266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36E107E-F3CE-43A1-9FA6-34CF015A5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21654"/>
            <a:ext cx="8636290" cy="827919"/>
          </a:xfrm>
        </p:spPr>
        <p:txBody>
          <a:bodyPr/>
          <a:lstStyle/>
          <a:p>
            <a:r>
              <a:rPr lang="en-US" sz="2800" dirty="0" smtClean="0"/>
              <a:t>Continuous highly pixelated detector added to WAND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9FBAAB-B376-45B3-B4E9-AE3C0376DC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9" r="7015"/>
          <a:stretch/>
        </p:blipFill>
        <p:spPr>
          <a:xfrm>
            <a:off x="4893355" y="2846276"/>
            <a:ext cx="3934959" cy="1262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635729-1FE6-420C-9B5F-10D03D36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55" y="4059696"/>
            <a:ext cx="2248927" cy="2018375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B962C82A-7E3E-4024-9167-F265DC83EA52}"/>
              </a:ext>
            </a:extLst>
          </p:cNvPr>
          <p:cNvSpPr txBox="1">
            <a:spLocks/>
          </p:cNvSpPr>
          <p:nvPr/>
        </p:nvSpPr>
        <p:spPr bwMode="auto">
          <a:xfrm>
            <a:off x="201167" y="915444"/>
            <a:ext cx="4446875" cy="541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Data collection via</a:t>
            </a:r>
            <a:r>
              <a:rPr lang="en-US" dirty="0"/>
              <a:t> </a:t>
            </a:r>
            <a:r>
              <a:rPr lang="en-US" dirty="0" smtClean="0"/>
              <a:t>EPICS-based system</a:t>
            </a:r>
          </a:p>
          <a:p>
            <a:r>
              <a:rPr lang="en-US" dirty="0" smtClean="0"/>
              <a:t>Test sample data collected and reduced</a:t>
            </a:r>
          </a:p>
          <a:p>
            <a:pPr lvl="1"/>
            <a:r>
              <a:rPr lang="en-US" dirty="0" smtClean="0"/>
              <a:t>Si powder </a:t>
            </a:r>
            <a:r>
              <a:rPr lang="en-US" dirty="0"/>
              <a:t>reduced to </a:t>
            </a:r>
            <a:r>
              <a:rPr lang="en-US" dirty="0" smtClean="0"/>
              <a:t>d-spacing</a:t>
            </a:r>
            <a:endParaRPr lang="en-US" dirty="0"/>
          </a:p>
          <a:p>
            <a:pPr lvl="1"/>
            <a:r>
              <a:rPr lang="en-US" dirty="0"/>
              <a:t>Single </a:t>
            </a:r>
            <a:r>
              <a:rPr lang="en-US" dirty="0" smtClean="0"/>
              <a:t>crystal </a:t>
            </a:r>
            <a:r>
              <a:rPr lang="en-US" dirty="0"/>
              <a:t>(Ho</a:t>
            </a:r>
            <a:r>
              <a:rPr lang="en-US" baseline="-25000" dirty="0"/>
              <a:t>2</a:t>
            </a:r>
            <a:r>
              <a:rPr lang="en-US" dirty="0"/>
              <a:t>PdSi</a:t>
            </a:r>
            <a:r>
              <a:rPr lang="en-US" baseline="-25000" dirty="0"/>
              <a:t>3</a:t>
            </a:r>
            <a:r>
              <a:rPr lang="en-US" dirty="0"/>
              <a:t>), collected in 0.1° step rotation, </a:t>
            </a:r>
            <a:r>
              <a:rPr lang="en-US" dirty="0" smtClean="0"/>
              <a:t>0.05 </a:t>
            </a:r>
            <a:r>
              <a:rPr lang="en-US" dirty="0"/>
              <a:t>thick slice in Q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Commissioning is under way.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84202" y="1542972"/>
            <a:ext cx="158630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 smtClean="0"/>
              <a:t>Overview screen for the WAND instrument in EPICS/CSS during a recent commissioning run.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68" y="734803"/>
            <a:ext cx="2335623" cy="212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91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788690" cy="487954"/>
          </a:xfrm>
        </p:spPr>
        <p:txBody>
          <a:bodyPr/>
          <a:lstStyle/>
          <a:p>
            <a:r>
              <a:rPr lang="en-US" dirty="0" smtClean="0"/>
              <a:t>Upgraded Filesystem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101519" y="1252153"/>
            <a:ext cx="3397021" cy="3306399"/>
            <a:chOff x="202910" y="3960008"/>
            <a:chExt cx="2209946" cy="23622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8" r="5428" b="-1"/>
            <a:stretch/>
          </p:blipFill>
          <p:spPr>
            <a:xfrm>
              <a:off x="202911" y="4645808"/>
              <a:ext cx="2209945" cy="16764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0" t="18888" r="6400" b="48388"/>
            <a:stretch/>
          </p:blipFill>
          <p:spPr>
            <a:xfrm>
              <a:off x="202910" y="3960008"/>
              <a:ext cx="2209945" cy="619866"/>
            </a:xfrm>
            <a:prstGeom prst="rect">
              <a:avLst/>
            </a:prstGeom>
          </p:spPr>
        </p:pic>
      </p:grpSp>
      <p:sp>
        <p:nvSpPr>
          <p:cNvPr id="13" name="TextBox 12"/>
          <p:cNvSpPr txBox="1"/>
          <p:nvPr/>
        </p:nvSpPr>
        <p:spPr>
          <a:xfrm>
            <a:off x="6440643" y="4800393"/>
            <a:ext cx="2057895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100" dirty="0" smtClean="0"/>
              <a:t>A portion of the new file system hardware installed in the SNS server room. 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B962C82A-7E3E-4024-9167-F265DC83EA52}"/>
              </a:ext>
            </a:extLst>
          </p:cNvPr>
          <p:cNvSpPr txBox="1">
            <a:spLocks/>
          </p:cNvSpPr>
          <p:nvPr/>
        </p:nvSpPr>
        <p:spPr bwMode="auto">
          <a:xfrm>
            <a:off x="201167" y="915444"/>
            <a:ext cx="4446875" cy="5411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en-US" dirty="0" smtClean="0"/>
              <a:t>Improves </a:t>
            </a:r>
            <a:r>
              <a:rPr lang="en-US" dirty="0"/>
              <a:t>access performance for typical user experiment workflows </a:t>
            </a:r>
            <a:endParaRPr lang="en-US" dirty="0" smtClean="0"/>
          </a:p>
          <a:p>
            <a:pPr>
              <a:spcAft>
                <a:spcPts val="800"/>
              </a:spcAft>
            </a:pPr>
            <a:r>
              <a:rPr lang="en-US" dirty="0" smtClean="0"/>
              <a:t>2.2 petabyte file system for neutron scattering </a:t>
            </a:r>
          </a:p>
          <a:p>
            <a:pPr lvl="1">
              <a:spcAft>
                <a:spcPts val="800"/>
              </a:spcAft>
            </a:pPr>
            <a:r>
              <a:rPr lang="en-US" dirty="0" smtClean="0"/>
              <a:t>Doubles </a:t>
            </a:r>
            <a:r>
              <a:rPr lang="en-US" dirty="0"/>
              <a:t>the online storage capacity</a:t>
            </a:r>
            <a:endParaRPr lang="en-US" dirty="0" smtClean="0"/>
          </a:p>
          <a:p>
            <a:pPr>
              <a:spcAft>
                <a:spcPts val="800"/>
              </a:spcAft>
            </a:pPr>
            <a:r>
              <a:rPr lang="en-US" dirty="0"/>
              <a:t>R</a:t>
            </a:r>
            <a:r>
              <a:rPr lang="en-US" dirty="0" smtClean="0"/>
              <a:t>eceived </a:t>
            </a:r>
            <a:r>
              <a:rPr lang="en-US" dirty="0"/>
              <a:t>and installed. </a:t>
            </a:r>
            <a:endParaRPr lang="en-US" dirty="0" smtClean="0"/>
          </a:p>
          <a:p>
            <a:pPr>
              <a:spcAft>
                <a:spcPts val="800"/>
              </a:spcAft>
            </a:pPr>
            <a:r>
              <a:rPr lang="en-US" dirty="0"/>
              <a:t>U</a:t>
            </a:r>
            <a:r>
              <a:rPr lang="en-US" dirty="0" smtClean="0"/>
              <a:t>ndergoing </a:t>
            </a:r>
            <a:r>
              <a:rPr lang="en-US" dirty="0"/>
              <a:t>acceptance testing and commissioning. </a:t>
            </a:r>
            <a:endParaRPr lang="en-US" dirty="0" smtClean="0"/>
          </a:p>
          <a:p>
            <a:pPr>
              <a:spcAft>
                <a:spcPts val="800"/>
              </a:spcAft>
            </a:pPr>
            <a:r>
              <a:rPr lang="en-US" dirty="0" smtClean="0"/>
              <a:t>It </a:t>
            </a:r>
            <a:r>
              <a:rPr lang="en-US" dirty="0"/>
              <a:t>is targeted to be the primary data storage beginning with the next </a:t>
            </a:r>
            <a:r>
              <a:rPr lang="en-US" dirty="0" smtClean="0"/>
              <a:t>SNS run </a:t>
            </a:r>
            <a:r>
              <a:rPr lang="en-US" dirty="0"/>
              <a:t>cycle.  </a:t>
            </a:r>
          </a:p>
        </p:txBody>
      </p:sp>
    </p:spTree>
    <p:extLst>
      <p:ext uri="{BB962C8B-B14F-4D97-AF65-F5344CB8AC3E}">
        <p14:creationId xmlns:p14="http://schemas.microsoft.com/office/powerpoint/2010/main" val="1138213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03040" y="177840"/>
            <a:ext cx="8228880" cy="48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85000"/>
              </a:lnSpc>
            </a:pPr>
            <a:r>
              <a:rPr lang="en-US" sz="2400" b="0" strike="noStrike" spc="-1" dirty="0" err="1" smtClean="0">
                <a:solidFill>
                  <a:srgbClr val="008657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PyVDrive</a:t>
            </a:r>
            <a:r>
              <a:rPr lang="en-US" sz="2400" b="0" strike="noStrike" spc="-1" dirty="0" smtClean="0">
                <a:solidFill>
                  <a:srgbClr val="008657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DejaVu Sans"/>
              </a:rPr>
              <a:t>: Data Reduction for VULCAN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4953000" y="677617"/>
            <a:ext cx="4038600" cy="525366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lvl="0">
              <a:spcBef>
                <a:spcPts val="1200"/>
              </a:spcBef>
            </a:pPr>
            <a:r>
              <a:rPr lang="en-US" sz="2000" dirty="0" smtClean="0">
                <a:solidFill>
                  <a:srgbClr val="008656"/>
                </a:solidFill>
              </a:rPr>
              <a:t>Details</a:t>
            </a:r>
            <a:endParaRPr lang="en-US" sz="2000" dirty="0">
              <a:solidFill>
                <a:srgbClr val="008656"/>
              </a:solidFill>
            </a:endParaRPr>
          </a:p>
          <a:p>
            <a:pPr marL="230040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Targets Routine Data Reduction</a:t>
            </a:r>
          </a:p>
          <a:p>
            <a:pPr marL="687240" lvl="1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processing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vanadium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,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single peak fitting, etc. </a:t>
            </a:r>
            <a:endParaRPr lang="en-US" sz="2000" b="1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687240" lvl="1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Simple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Gui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for new users</a:t>
            </a:r>
          </a:p>
          <a:p>
            <a:pPr marL="687240" lvl="1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Vdrive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 commands implemented to ease transition from old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code. </a:t>
            </a:r>
          </a:p>
          <a:p>
            <a:pPr marL="687240" lvl="1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Facilitates complex filtering of 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event data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.</a:t>
            </a:r>
          </a:p>
          <a:p>
            <a:pPr marL="230040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30040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Provides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Ipython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interface to python and </a:t>
            </a:r>
            <a:r>
              <a:rPr lang="en-US" sz="20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Mantid</a:t>
            </a: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 to enable novel data reduction routines</a:t>
            </a:r>
            <a:endParaRPr lang="en-US" sz="20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  <a:ea typeface="DejaVu Sans"/>
            </a:endParaRPr>
          </a:p>
          <a:p>
            <a:pPr marL="230040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dirty="0" smtClean="0"/>
              <a:t>Implements reduction off live stream</a:t>
            </a:r>
          </a:p>
          <a:p>
            <a:pPr marL="230040" indent="-229320">
              <a:lnSpc>
                <a:spcPct val="90000"/>
              </a:lnSpc>
              <a:buClr>
                <a:srgbClr val="008657"/>
              </a:buClr>
              <a:buFont typeface="Arial"/>
              <a:buChar char="•"/>
            </a:pPr>
            <a:r>
              <a:rPr lang="en-US" sz="2000" dirty="0" smtClean="0"/>
              <a:t>https</a:t>
            </a:r>
            <a:r>
              <a:rPr lang="en-US" sz="2000" dirty="0"/>
              <a:t>://</a:t>
            </a:r>
            <a:r>
              <a:rPr lang="en-US" sz="2000" dirty="0" err="1" smtClean="0"/>
              <a:t>github.com</a:t>
            </a:r>
            <a:r>
              <a:rPr lang="en-US" sz="2000" dirty="0" smtClean="0"/>
              <a:t>/neutrons/</a:t>
            </a:r>
            <a:r>
              <a:rPr lang="en-US" sz="2000" dirty="0" err="1" smtClean="0"/>
              <a:t>PyVDrive</a:t>
            </a:r>
            <a:endParaRPr lang="en-US" sz="2000" dirty="0"/>
          </a:p>
        </p:txBody>
      </p:sp>
      <p:pic>
        <p:nvPicPr>
          <p:cNvPr id="12" name="Picture 11" descr="vdrive_mai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76" y="677617"/>
            <a:ext cx="2968492" cy="1771487"/>
          </a:xfrm>
          <a:prstGeom prst="rect">
            <a:avLst/>
          </a:prstGeom>
        </p:spPr>
      </p:pic>
      <p:pic>
        <p:nvPicPr>
          <p:cNvPr id="13" name="Picture 12" descr="pvdrive_command_li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25" y="1253807"/>
            <a:ext cx="2958575" cy="2003782"/>
          </a:xfrm>
          <a:prstGeom prst="rect">
            <a:avLst/>
          </a:prstGeom>
        </p:spPr>
      </p:pic>
      <p:pic>
        <p:nvPicPr>
          <p:cNvPr id="14" name="Picture 13" descr="pyvdrive_chop_window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1" y="3032910"/>
            <a:ext cx="2968490" cy="1966872"/>
          </a:xfrm>
          <a:prstGeom prst="rect">
            <a:avLst/>
          </a:prstGeom>
        </p:spPr>
      </p:pic>
      <p:pic>
        <p:nvPicPr>
          <p:cNvPr id="15" name="Picture 14" descr="pyvdrive_singlepea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65" y="4456159"/>
            <a:ext cx="2958575" cy="17803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10808" y="5390598"/>
            <a:ext cx="100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Single peak</a:t>
            </a:r>
          </a:p>
          <a:p>
            <a:r>
              <a:rPr lang="en-US" sz="1400" dirty="0" smtClean="0"/>
              <a:t>fitting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3259148" y="3584873"/>
            <a:ext cx="131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Event chopping</a:t>
            </a:r>
          </a:p>
          <a:p>
            <a:r>
              <a:rPr lang="en-US" sz="1400" dirty="0" smtClean="0"/>
              <a:t>GUI</a:t>
            </a:r>
            <a:endParaRPr lang="en-US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03452" y="2464681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Embedded</a:t>
            </a:r>
          </a:p>
          <a:p>
            <a:r>
              <a:rPr lang="en-US" sz="1400" dirty="0" err="1" smtClean="0"/>
              <a:t>IPython</a:t>
            </a:r>
            <a:r>
              <a:rPr lang="en-US" sz="1400" dirty="0" smtClean="0"/>
              <a:t> console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3474114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7379" y="164347"/>
            <a:ext cx="7886700" cy="54363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New </a:t>
            </a:r>
            <a:r>
              <a:rPr lang="en-US" sz="2700" dirty="0" smtClean="0"/>
              <a:t>algorithm for analyzing single crystal diffuse scattering Data </a:t>
            </a:r>
            <a:r>
              <a:rPr lang="en-US" sz="2700" dirty="0"/>
              <a:t>added to </a:t>
            </a:r>
            <a:r>
              <a:rPr lang="en-US" sz="2700" dirty="0" err="1"/>
              <a:t>Mantid</a:t>
            </a:r>
            <a:endParaRPr lang="en-US" sz="27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8185" y="889163"/>
            <a:ext cx="3996473" cy="2938119"/>
          </a:xfrm>
        </p:spPr>
        <p:txBody>
          <a:bodyPr>
            <a:normAutofit fontScale="92500" lnSpcReduction="10000"/>
          </a:bodyPr>
          <a:lstStyle/>
          <a:p>
            <a:r>
              <a:rPr lang="en-US" sz="1500" dirty="0" smtClean="0"/>
              <a:t>The algorithm generates the difference from the ordered structure </a:t>
            </a:r>
            <a:r>
              <a:rPr lang="en-US" sz="1500" dirty="0"/>
              <a:t>p</a:t>
            </a:r>
            <a:r>
              <a:rPr lang="en-US" sz="1500" dirty="0" smtClean="0"/>
              <a:t>air distribution function (PDF) to highlight the diffuse scattering. Known </a:t>
            </a:r>
            <a:r>
              <a:rPr lang="en-US" sz="1500" dirty="0"/>
              <a:t>as 3D-</a:t>
            </a:r>
            <a:r>
              <a:rPr lang="el-GR" sz="1500" dirty="0"/>
              <a:t>Δ</a:t>
            </a:r>
            <a:r>
              <a:rPr lang="en-US" sz="1500" dirty="0" smtClean="0"/>
              <a:t>PDF.</a:t>
            </a:r>
            <a:endParaRPr lang="en-US" sz="1500" dirty="0"/>
          </a:p>
          <a:p>
            <a:pPr lvl="1"/>
            <a:r>
              <a:rPr lang="en-US" sz="1100" dirty="0" smtClean="0"/>
              <a:t>Used the punch-and-fill methods to remove the Bragg Peaks.</a:t>
            </a:r>
          </a:p>
          <a:p>
            <a:pPr lvl="1"/>
            <a:r>
              <a:rPr lang="en-US" sz="1100" dirty="0" smtClean="0"/>
              <a:t>Ideas in collaboration with Argonne team</a:t>
            </a:r>
          </a:p>
          <a:p>
            <a:r>
              <a:rPr lang="en-US" sz="1500" dirty="0"/>
              <a:t>Tests of DTO and PMN confirm it works.</a:t>
            </a:r>
          </a:p>
          <a:p>
            <a:r>
              <a:rPr lang="en-US" sz="1500" dirty="0"/>
              <a:t>Reveals previously unknown pattern in </a:t>
            </a:r>
            <a:r>
              <a:rPr lang="en-US" sz="1500" dirty="0" err="1"/>
              <a:t>Benzil</a:t>
            </a:r>
            <a:r>
              <a:rPr lang="en-US" sz="1500" dirty="0" smtClean="0"/>
              <a:t>.</a:t>
            </a:r>
            <a:endParaRPr lang="en-US" sz="1100" dirty="0" smtClean="0"/>
          </a:p>
          <a:p>
            <a:r>
              <a:rPr lang="en-US" sz="1500" dirty="0"/>
              <a:t>I</a:t>
            </a:r>
            <a:r>
              <a:rPr lang="en-US" sz="1500" dirty="0" smtClean="0"/>
              <a:t>s </a:t>
            </a:r>
            <a:r>
              <a:rPr lang="en-US" sz="1500" dirty="0"/>
              <a:t>available to users. </a:t>
            </a:r>
            <a:endParaRPr lang="en-US" sz="1500" dirty="0" smtClean="0"/>
          </a:p>
          <a:p>
            <a:pPr lvl="1"/>
            <a:r>
              <a:rPr lang="en-US" sz="1100" dirty="0" smtClean="0">
                <a:hlinkClick r:id="rId3"/>
              </a:rPr>
              <a:t>http://docs.mantidproject.org/nightly/algorithms/DeltaPDF3D-v1.html</a:t>
            </a:r>
            <a:endParaRPr lang="en-US" sz="11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79" y="4066602"/>
            <a:ext cx="3068273" cy="23233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58" y="4009999"/>
            <a:ext cx="2313386" cy="1781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658" y="1831347"/>
            <a:ext cx="2313386" cy="17819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59" y="3978536"/>
            <a:ext cx="2258567" cy="1844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210" y="1831346"/>
            <a:ext cx="2137866" cy="17463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12226" y="3758825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Benzil</a:t>
            </a:r>
            <a:r>
              <a:rPr lang="en-US" sz="1400" dirty="0"/>
              <a:t> 300K, y=0.5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72369" y="1596068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DTO 680mK H=1.2T z=0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72369" y="3702222"/>
            <a:ext cx="2406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DTO 680mK H=1.2T z=0.25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32212" y="1592243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PMN 300K z=1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32212" y="3702221"/>
            <a:ext cx="15440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PMN 300K z=0.5</a:t>
            </a:r>
          </a:p>
        </p:txBody>
      </p:sp>
    </p:spTree>
    <p:extLst>
      <p:ext uri="{BB962C8B-B14F-4D97-AF65-F5344CB8AC3E}">
        <p14:creationId xmlns:p14="http://schemas.microsoft.com/office/powerpoint/2010/main" val="1661374708"/>
      </p:ext>
    </p:extLst>
  </p:cSld>
  <p:clrMapOvr>
    <a:masterClrMapping/>
  </p:clrMapOvr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pdate strategic science plan 2015" id="{FDBD9B94-9CB7-8A4D-9744-E6FC62C9A4C7}" vid="{A5F35949-5F5E-FC47-B1BA-8B4A37602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nscd_2016</Template>
  <TotalTime>2070</TotalTime>
  <Words>633</Words>
  <Application>Microsoft Macintosh PowerPoint</Application>
  <PresentationFormat>On-screen Show (4:3)</PresentationFormat>
  <Paragraphs>93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 Black</vt:lpstr>
      <vt:lpstr>Arial Narrow</vt:lpstr>
      <vt:lpstr>Calibri</vt:lpstr>
      <vt:lpstr>DejaVu Sans</vt:lpstr>
      <vt:lpstr>Times New Roman</vt:lpstr>
      <vt:lpstr>Arial</vt:lpstr>
      <vt:lpstr>Powerpoint-Template_HFIR-SNS</vt:lpstr>
      <vt:lpstr>ORNL Neutron Sciences Update</vt:lpstr>
      <vt:lpstr>Updates</vt:lpstr>
      <vt:lpstr>The ~32-ton Inner Reflector Plug (IRP) shields, reflects, and moderates the neutrons created in the mercury target, and channels them to the beam lines </vt:lpstr>
      <vt:lpstr>Gas Injection Reduces target strain</vt:lpstr>
      <vt:lpstr>Powgen Upgrade</vt:lpstr>
      <vt:lpstr>Continuous highly pixelated detector added to WAND</vt:lpstr>
      <vt:lpstr>Upgraded Filesystem</vt:lpstr>
      <vt:lpstr>PowerPoint Presentation</vt:lpstr>
      <vt:lpstr>New algorithm for analyzing single crystal diffuse scattering Data added to Mantid</vt:lpstr>
      <vt:lpstr>HYSPEC Auto reduction to data slices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ORNL Neutron Sciences Update</dc:title>
  <dc:creator>Microsoft Office User</dc:creator>
  <cp:lastModifiedBy>Microsoft Office User</cp:lastModifiedBy>
  <cp:revision>10</cp:revision>
  <dcterms:created xsi:type="dcterms:W3CDTF">2018-01-27T17:24:43Z</dcterms:created>
  <dcterms:modified xsi:type="dcterms:W3CDTF">2018-01-29T15:25:15Z</dcterms:modified>
</cp:coreProperties>
</file>